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1"/>
  </p:notesMasterIdLst>
  <p:sldIdLst>
    <p:sldId id="256" r:id="rId5"/>
    <p:sldId id="387" r:id="rId6"/>
    <p:sldId id="388" r:id="rId7"/>
    <p:sldId id="389" r:id="rId8"/>
    <p:sldId id="390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9BE11A-2C27-E264-7FD5-A8D807B78FEB}" name="Christen Rexing" initials="CR" userId="e122251c8a779b0d" providerId="Windows Live"/>
  <p188:author id="{0EEBD7BF-35C9-CE52-B6AC-4E2D8F235C9F}" name="Barry Luber" initials="BL" userId="S::bluber@UpperProvidence.org::486a5d90-8f1a-4ae1-a4d7-cc8a74b7e0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D336-E5E4-472B-AE89-77CD69B2E9C8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D2FD3-1FAA-47A9-B474-35F5F885E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8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A849-B661-44B5-AAC5-6C1E7A1F60F3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3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A8E3-D2E4-4941-B281-495D87735DD1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8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C93-D0CA-42A5-9C1B-479D45811118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385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2515-7BC2-453F-8C54-4E8C47B06A5D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FF88-0741-4D37-9CCA-1EAA44C02C9A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955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C69B-411B-4E69-BA7F-625C97801EC2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5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D32B-9635-40A9-A9DA-B9C6502AC7C5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7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D370-52E5-4284-9AB4-F3DE91025FC9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2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BA99-E1EB-44F9-96B8-3853AD6B82A3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43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01A4C-A079-4AAF-9494-F66D27DCDD47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0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FFAFD-1AB4-494B-BAC5-525967A62B1D}" type="datetime1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7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E913-5984-4870-9CD7-CA090422D868}" type="datetime1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4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13EC-8957-4D3B-93C3-C3E917DA2F01}" type="datetime1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8C6B-505A-4D6E-90C6-C093CA7D0875}" type="datetime1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8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417B-72AA-4BC0-B4DB-6D36EC5F2264}" type="datetime1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2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B3B1-6B2F-4B37-924B-6CF1A6944013}" type="datetime1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0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2FD14-93FB-4EBC-BC91-CDA20196C5AF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2B0423-9E64-45D1-B23D-40C833EDB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4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E070-C86A-A45E-4C7C-F8BF1AD12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15" y="3429000"/>
            <a:ext cx="9342407" cy="1376647"/>
          </a:xfrm>
        </p:spPr>
        <p:txBody>
          <a:bodyPr/>
          <a:lstStyle/>
          <a:p>
            <a:pPr algn="ctr"/>
            <a:r>
              <a:rPr lang="en-US" dirty="0"/>
              <a:t>Upper Providence Township</a:t>
            </a:r>
            <a:br>
              <a:rPr lang="en-US"/>
            </a:br>
            <a:r>
              <a:rPr lang="en-US"/>
              <a:t>EIT </a:t>
            </a:r>
            <a:r>
              <a:rPr lang="en-US" dirty="0"/>
              <a:t>Impact </a:t>
            </a:r>
            <a:r>
              <a:rPr lang="en-US"/>
              <a:t>on 2026 Budget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E15F8-AA33-CAD6-903D-FB8C6F94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A round orange and white logo&#10;&#10;AI-generated content may be incorrect.">
            <a:extLst>
              <a:ext uri="{FF2B5EF4-FFF2-40B4-BE49-F238E27FC236}">
                <a16:creationId xmlns:a16="http://schemas.microsoft.com/office/drawing/2014/main" id="{DAFF9C57-727B-3102-9089-0FDB0222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9" y="134617"/>
            <a:ext cx="1684947" cy="16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D5A8-F9F3-BBFF-7E9C-2B138B8F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07" y="1198058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Earned Income Tax (EIT)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BEE50-3810-1C23-13EB-E77D91DE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621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EIT Budget                                       $3,745,000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through August 8, 2025                  $2,534,016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Projected through December 31, 2025     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$1,908,769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2025 Projected Revenue		          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$4,442,785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Total Projected surplus                   $697,785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A35AB-698C-BBAD-EF53-4956DE16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round orange and white logo&#10;&#10;AI-generated content may be incorrect.">
            <a:extLst>
              <a:ext uri="{FF2B5EF4-FFF2-40B4-BE49-F238E27FC236}">
                <a16:creationId xmlns:a16="http://schemas.microsoft.com/office/drawing/2014/main" id="{77730D71-15C3-203A-5DFD-CE28E3A21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7" y="116147"/>
            <a:ext cx="1153853" cy="11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1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F873-2D27-7AEF-462B-17216C68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270000"/>
            <a:ext cx="8984826" cy="807720"/>
          </a:xfrm>
        </p:spPr>
        <p:txBody>
          <a:bodyPr/>
          <a:lstStyle/>
          <a:p>
            <a:r>
              <a:rPr lang="en-US" dirty="0"/>
              <a:t>2025 General Fund Real Estate Tax Millage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588F1-532F-1195-B3AB-B510F8480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5400"/>
            <a:ext cx="8596668" cy="51110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Millage GF =1.899 mills (total millage for all funds = 2.399)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Mill brings in approximately                      $1,650,000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Projected EIT Surplus at 12/31/2025               $697,785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35EEF-AF36-0F40-6945-FFE14B92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round orange and white logo&#10;&#10;AI-generated content may be incorrect.">
            <a:extLst>
              <a:ext uri="{FF2B5EF4-FFF2-40B4-BE49-F238E27FC236}">
                <a16:creationId xmlns:a16="http://schemas.microsoft.com/office/drawing/2014/main" id="{4802F7DB-5260-A774-C25A-F8BCC434D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7" y="116147"/>
            <a:ext cx="1153853" cy="11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0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E614-5202-2E11-B6DA-D562EBC99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70000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2026 Real Estate Tax Millage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A0A6A-30A3-0F13-DCD5-333460E2D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16246" cy="424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– if we lower GF Millage by 22%, Millage would be    1.48 Mills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2025 Funds (Fire &amp; Debt) Total Millage                              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.5 Mills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Projected impact on property owner                                    1.98 Mills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Residential Property assessment = $447,660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Owner may receive a  18% reduction in Real Estate Tax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Assessed 2025* UPT Real Estate Tax =              $1,073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Assessed 2026 potential UPT Real Estate Tax=     $880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*based on 2024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F81F8-E23B-5BAD-6A77-C2F7EA42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round orange and white logo&#10;&#10;AI-generated content may be incorrect.">
            <a:extLst>
              <a:ext uri="{FF2B5EF4-FFF2-40B4-BE49-F238E27FC236}">
                <a16:creationId xmlns:a16="http://schemas.microsoft.com/office/drawing/2014/main" id="{217323A7-9CDE-CCD7-9D14-031E840D3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7" y="116147"/>
            <a:ext cx="1153853" cy="11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2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CC3D-C51B-3396-CFFB-F07B9A3D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270000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2026 Budget Building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1B311-A61F-6000-30F9-D3603E87D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Budget Workshop in the fall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other Council Meetings to discuss budget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 of lowering Real Estate taxes and/or other taxes and fees will be discussed at these meetings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we need to keep in mind: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other revenues perform compared to budget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expenditures perform compared to budget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8E0A7-7970-04D4-72DA-07125E7D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round orange and white logo&#10;&#10;AI-generated content may be incorrect.">
            <a:extLst>
              <a:ext uri="{FF2B5EF4-FFF2-40B4-BE49-F238E27FC236}">
                <a16:creationId xmlns:a16="http://schemas.microsoft.com/office/drawing/2014/main" id="{6ED703B4-9B44-15A6-E3D2-7A429F1FE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7" y="116147"/>
            <a:ext cx="1153853" cy="11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9C86-DC8C-8DEC-3C92-EB0651DA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3F0AD8-7956-CA44-623A-6576424F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0423-9E64-45D1-B23D-40C833EDB679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 descr="A round orange and white logo&#10;&#10;AI-generated content may be incorrect.">
            <a:extLst>
              <a:ext uri="{FF2B5EF4-FFF2-40B4-BE49-F238E27FC236}">
                <a16:creationId xmlns:a16="http://schemas.microsoft.com/office/drawing/2014/main" id="{490B2165-1A45-477F-4D7C-5ED125A4E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7" y="116147"/>
            <a:ext cx="1153853" cy="11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5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A6A6E32865134BB6340A8AA0DDBCF2" ma:contentTypeVersion="11" ma:contentTypeDescription="Create a new document." ma:contentTypeScope="" ma:versionID="f638aa8c9587582e5d07e206bf9a524f">
  <xsd:schema xmlns:xsd="http://www.w3.org/2001/XMLSchema" xmlns:xs="http://www.w3.org/2001/XMLSchema" xmlns:p="http://schemas.microsoft.com/office/2006/metadata/properties" xmlns:ns2="3cf90f8b-8269-4f80-9918-4f17ae0ded34" xmlns:ns3="357d8b46-1618-4d81-910e-adc4792f7c22" targetNamespace="http://schemas.microsoft.com/office/2006/metadata/properties" ma:root="true" ma:fieldsID="8541246272aec5c6a0ce8911ad27a6ba" ns2:_="" ns3:_="">
    <xsd:import namespace="3cf90f8b-8269-4f80-9918-4f17ae0ded34"/>
    <xsd:import namespace="357d8b46-1618-4d81-910e-adc4792f7c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90f8b-8269-4f80-9918-4f17ae0de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ade51f4-ec0f-48ba-b159-13d12a9535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d8b46-1618-4d81-910e-adc4792f7c2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5af65ec-c3ca-47cc-8e57-a6d4931bffe8}" ma:internalName="TaxCatchAll" ma:showField="CatchAllData" ma:web="357d8b46-1618-4d81-910e-adc4792f7c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f90f8b-8269-4f80-9918-4f17ae0ded34">
      <Terms xmlns="http://schemas.microsoft.com/office/infopath/2007/PartnerControls"/>
    </lcf76f155ced4ddcb4097134ff3c332f>
    <TaxCatchAll xmlns="357d8b46-1618-4d81-910e-adc4792f7c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0E47FC-FFDA-40E7-A062-9B3AF52AF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f90f8b-8269-4f80-9918-4f17ae0ded34"/>
    <ds:schemaRef ds:uri="357d8b46-1618-4d81-910e-adc4792f7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100ABE-B936-444F-8499-106E490B34E0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357d8b46-1618-4d81-910e-adc4792f7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cf90f8b-8269-4f80-9918-4f17ae0ded3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A676F67-59FF-4312-94D0-71001EC87C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7536</TotalTime>
  <Words>240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Facet</vt:lpstr>
      <vt:lpstr>Upper Providence Township EIT Impact on 2026 Budget</vt:lpstr>
      <vt:lpstr>Earned Income Tax (EIT)</vt:lpstr>
      <vt:lpstr>2025 General Fund Real Estate Tax Millage</vt:lpstr>
      <vt:lpstr>2026 Real Estate Tax Millage</vt:lpstr>
      <vt:lpstr>2026 Budget Building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Providence Township 2025 Proposed Budget</dc:title>
  <dc:creator>Barry Luber</dc:creator>
  <cp:lastModifiedBy>Barry Luber</cp:lastModifiedBy>
  <cp:revision>38</cp:revision>
  <dcterms:created xsi:type="dcterms:W3CDTF">2024-09-30T11:50:38Z</dcterms:created>
  <dcterms:modified xsi:type="dcterms:W3CDTF">2025-08-05T18:09:15Z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0x0101000BA6A6E32865134BB6340A8AA0DDBCF2</vt:lpwstr>
  </property>
</Properties>
</file>